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1919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Bookman Old Style" pitchFamily="18" charset="0"/>
              </a:rPr>
              <a:t>Leopold von Ranke</a:t>
            </a:r>
            <a:endParaRPr lang="en-US" sz="3200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7467600" cy="3810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057400"/>
            <a:ext cx="2286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981200"/>
            <a:ext cx="2362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3246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3300" b="1" dirty="0" smtClean="0">
                <a:latin typeface="Bookman Old Style" pitchFamily="18" charset="0"/>
              </a:rPr>
              <a:t>Leopold von </a:t>
            </a:r>
            <a:r>
              <a:rPr lang="en-US" sz="3300" b="1" dirty="0" smtClean="0">
                <a:latin typeface="Bookman Old Style" pitchFamily="18" charset="0"/>
              </a:rPr>
              <a:t>Ranke</a:t>
            </a:r>
            <a:r>
              <a:rPr lang="en-US" sz="3300" dirty="0" smtClean="0">
                <a:latin typeface="Bookman Old Style" pitchFamily="18" charset="0"/>
              </a:rPr>
              <a:t>,</a:t>
            </a:r>
            <a:r>
              <a:rPr lang="en-US" sz="3300" dirty="0" smtClean="0">
                <a:latin typeface="Bookman Old Style" pitchFamily="18" charset="0"/>
              </a:rPr>
              <a:t> leading German historian of the 19th </a:t>
            </a:r>
            <a:r>
              <a:rPr lang="en-US" sz="3300" dirty="0" smtClean="0">
                <a:latin typeface="Bookman Old Style" pitchFamily="18" charset="0"/>
              </a:rPr>
              <a:t>century.</a:t>
            </a:r>
          </a:p>
          <a:p>
            <a:pPr marL="0" indent="0" algn="just">
              <a:buNone/>
            </a:pPr>
            <a:r>
              <a:rPr lang="en-US" sz="3300" dirty="0" smtClean="0">
                <a:latin typeface="Bookman Old Style" pitchFamily="18" charset="0"/>
              </a:rPr>
              <a:t>whose </a:t>
            </a:r>
            <a:r>
              <a:rPr lang="en-US" sz="3300" dirty="0" smtClean="0">
                <a:latin typeface="Bookman Old Style" pitchFamily="18" charset="0"/>
              </a:rPr>
              <a:t>scholarly method and way of teaching (he was the first to establish a historical seminar) had a great influence on </a:t>
            </a:r>
            <a:r>
              <a:rPr lang="en-US" sz="3300" dirty="0" smtClean="0">
                <a:latin typeface="Bookman Old Style" pitchFamily="18" charset="0"/>
              </a:rPr>
              <a:t>Western historiography. </a:t>
            </a:r>
          </a:p>
          <a:p>
            <a:pPr marL="0" indent="0" algn="just">
              <a:buNone/>
            </a:pPr>
            <a:r>
              <a:rPr lang="en-US" sz="3300" dirty="0" smtClean="0">
                <a:latin typeface="Bookman Old Style" pitchFamily="18" charset="0"/>
              </a:rPr>
              <a:t>He </a:t>
            </a:r>
            <a:r>
              <a:rPr lang="en-US" sz="3300" dirty="0" smtClean="0">
                <a:latin typeface="Bookman Old Style" pitchFamily="18" charset="0"/>
              </a:rPr>
              <a:t>was ennobled (with the addition </a:t>
            </a:r>
            <a:r>
              <a:rPr lang="en-US" sz="3300" dirty="0" smtClean="0">
                <a:latin typeface="Bookman Old Style" pitchFamily="18" charset="0"/>
              </a:rPr>
              <a:t>of </a:t>
            </a:r>
            <a:r>
              <a:rPr lang="en-US" sz="3300" i="1" dirty="0" smtClean="0">
                <a:latin typeface="Bookman Old Style" pitchFamily="18" charset="0"/>
              </a:rPr>
              <a:t>von</a:t>
            </a:r>
            <a:r>
              <a:rPr lang="en-US" sz="3300" dirty="0" smtClean="0">
                <a:latin typeface="Bookman Old Style" pitchFamily="18" charset="0"/>
              </a:rPr>
              <a:t> to his name) in 1865</a:t>
            </a:r>
            <a:r>
              <a:rPr lang="en-US" sz="3300" dirty="0" smtClean="0">
                <a:latin typeface="Bookman Old Style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300" dirty="0" smtClean="0">
                <a:latin typeface="Bookman Old Style" pitchFamily="18" charset="0"/>
              </a:rPr>
              <a:t>In the historical seminars that he made an essential part of the education of a young historian he trained most of the better-known German historians of the nineteenth </a:t>
            </a:r>
            <a:r>
              <a:rPr lang="en-US" sz="3300" dirty="0" smtClean="0">
                <a:latin typeface="Bookman Old Style" pitchFamily="18" charset="0"/>
              </a:rPr>
              <a:t>century</a:t>
            </a:r>
          </a:p>
          <a:p>
            <a:pPr marL="0" indent="0" algn="just">
              <a:buNone/>
            </a:pPr>
            <a:r>
              <a:rPr lang="en-US" sz="3300" dirty="0" smtClean="0">
                <a:latin typeface="Bookman Old Style" pitchFamily="18" charset="0"/>
              </a:rPr>
              <a:t>He </a:t>
            </a:r>
            <a:r>
              <a:rPr lang="en-US" sz="3300" dirty="0" smtClean="0">
                <a:latin typeface="Bookman Old Style" pitchFamily="18" charset="0"/>
              </a:rPr>
              <a:t>was generally recognized as the greatest historical scholar of the modern world. </a:t>
            </a:r>
          </a:p>
          <a:p>
            <a:pPr marL="0" indent="0" algn="just">
              <a:buNone/>
            </a:pPr>
            <a:endParaRPr lang="en-US" sz="3300" dirty="0" smtClean="0">
              <a:latin typeface="Bookman Old Style" pitchFamily="18" charset="0"/>
            </a:endParaRPr>
          </a:p>
          <a:p>
            <a:pPr marL="0" indent="0" algn="just">
              <a:buNone/>
            </a:pPr>
            <a:r>
              <a:rPr lang="en-US" sz="3300" dirty="0" smtClean="0">
                <a:latin typeface="Bookman Old Style" pitchFamily="18" charset="0"/>
              </a:rPr>
              <a:t> </a:t>
            </a:r>
            <a:endParaRPr lang="en-US" sz="3300" dirty="0" smtClean="0">
              <a:latin typeface="Bookman Old Style" pitchFamily="18" charset="0"/>
            </a:endParaRPr>
          </a:p>
          <a:p>
            <a:pPr marL="0" indent="0"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Bookman Old Style" pitchFamily="18" charset="0"/>
              </a:rPr>
              <a:t>His Work</a:t>
            </a:r>
            <a:endParaRPr lang="en-US" sz="32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76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400" dirty="0" smtClean="0">
                <a:latin typeface="Bookman Old Style" pitchFamily="18" charset="0"/>
              </a:rPr>
              <a:t>1. History </a:t>
            </a:r>
            <a:r>
              <a:rPr lang="en-US" sz="2400" dirty="0" smtClean="0">
                <a:latin typeface="Bookman Old Style" pitchFamily="18" charset="0"/>
              </a:rPr>
              <a:t>of the Latin and Teutonic </a:t>
            </a:r>
            <a:r>
              <a:rPr lang="en-US" sz="2400" dirty="0" smtClean="0">
                <a:latin typeface="Bookman Old Style" pitchFamily="18" charset="0"/>
              </a:rPr>
              <a:t>Nations</a:t>
            </a:r>
          </a:p>
          <a:p>
            <a:pPr marL="514350" indent="-514350">
              <a:buNone/>
            </a:pPr>
            <a:r>
              <a:rPr lang="en-US" sz="2400" dirty="0" smtClean="0">
                <a:latin typeface="Bookman Old Style" pitchFamily="18" charset="0"/>
              </a:rPr>
              <a:t>	Ranke’s </a:t>
            </a:r>
            <a:r>
              <a:rPr lang="en-US" sz="2400" dirty="0" smtClean="0">
                <a:latin typeface="Bookman Old Style" pitchFamily="18" charset="0"/>
              </a:rPr>
              <a:t>collected works comprise 54 volumes. Most famous among them are his </a:t>
            </a:r>
            <a:endParaRPr lang="en-US" sz="2400" dirty="0" smtClean="0"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Bookman Old Style" pitchFamily="18" charset="0"/>
              </a:rPr>
              <a:t>2.  History </a:t>
            </a:r>
            <a:r>
              <a:rPr lang="en-US" sz="2400" dirty="0" smtClean="0">
                <a:latin typeface="Bookman Old Style" pitchFamily="18" charset="0"/>
              </a:rPr>
              <a:t>of the popes (1834–1836</a:t>
            </a:r>
            <a:r>
              <a:rPr lang="en-US" sz="2400" dirty="0" smtClean="0">
                <a:latin typeface="Bookman Old Style" pitchFamily="18" charset="0"/>
              </a:rPr>
              <a:t>),</a:t>
            </a:r>
          </a:p>
          <a:p>
            <a:pPr marL="514350" indent="-514350">
              <a:buNone/>
            </a:pPr>
            <a:r>
              <a:rPr lang="en-US" sz="2400" dirty="0" smtClean="0">
                <a:latin typeface="Bookman Old Style" pitchFamily="18" charset="0"/>
              </a:rPr>
              <a:t>3. 	History </a:t>
            </a:r>
            <a:r>
              <a:rPr lang="en-US" sz="2400" dirty="0" smtClean="0">
                <a:latin typeface="Bookman Old Style" pitchFamily="18" charset="0"/>
              </a:rPr>
              <a:t>of the Reformation in Germany (1839–1847</a:t>
            </a:r>
            <a:r>
              <a:rPr lang="en-US" sz="2400" dirty="0" smtClean="0">
                <a:latin typeface="Bookman Old Style" pitchFamily="18" charset="0"/>
              </a:rPr>
              <a:t>)</a:t>
            </a:r>
          </a:p>
          <a:p>
            <a:pPr marL="514350" indent="-514350">
              <a:buNone/>
            </a:pPr>
            <a:r>
              <a:rPr lang="en-US" sz="2400" dirty="0" smtClean="0">
                <a:latin typeface="Bookman Old Style" pitchFamily="18" charset="0"/>
              </a:rPr>
              <a:t>4.  </a:t>
            </a:r>
            <a:r>
              <a:rPr lang="en-US" sz="2400" dirty="0" smtClean="0">
                <a:latin typeface="Bookman Old Style" pitchFamily="18" charset="0"/>
              </a:rPr>
              <a:t>French history (1852) </a:t>
            </a:r>
            <a:endParaRPr lang="en-US" sz="2400" dirty="0" smtClean="0"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Bookman Old Style" pitchFamily="18" charset="0"/>
              </a:rPr>
              <a:t>5. 	English </a:t>
            </a:r>
            <a:r>
              <a:rPr lang="en-US" sz="2400" dirty="0" smtClean="0">
                <a:latin typeface="Bookman Old Style" pitchFamily="18" charset="0"/>
              </a:rPr>
              <a:t>history (1859–1869</a:t>
            </a:r>
            <a:r>
              <a:rPr lang="en-US" sz="2400" dirty="0" smtClean="0">
                <a:latin typeface="Bookman Old Style" pitchFamily="18" charset="0"/>
              </a:rPr>
              <a:t>)</a:t>
            </a:r>
          </a:p>
          <a:p>
            <a:pPr marL="514350" indent="-514350">
              <a:buNone/>
            </a:pPr>
            <a:r>
              <a:rPr lang="en-US" sz="2400" dirty="0" smtClean="0">
                <a:latin typeface="Bookman Old Style" pitchFamily="18" charset="0"/>
              </a:rPr>
              <a:t>6. 	12 </a:t>
            </a:r>
            <a:r>
              <a:rPr lang="en-US" sz="2400" dirty="0" smtClean="0">
                <a:latin typeface="Bookman Old Style" pitchFamily="18" charset="0"/>
              </a:rPr>
              <a:t>volumes on Prussian history (1847–1848). </a:t>
            </a:r>
            <a:endParaRPr lang="en-US" sz="2400" dirty="0" smtClean="0"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Bookman Old Style" pitchFamily="18" charset="0"/>
              </a:rPr>
              <a:t>7. 	Most famous article </a:t>
            </a:r>
            <a:r>
              <a:rPr lang="en-US" sz="2400" i="1" dirty="0" smtClean="0">
                <a:latin typeface="Bookman Old Style" pitchFamily="18" charset="0"/>
              </a:rPr>
              <a:t>A Dialogue on </a:t>
            </a:r>
            <a:r>
              <a:rPr lang="en-US" sz="2400" i="1" dirty="0" smtClean="0">
                <a:latin typeface="Bookman Old Style" pitchFamily="18" charset="0"/>
              </a:rPr>
              <a:t>Politics </a:t>
            </a:r>
            <a:r>
              <a:rPr lang="en-US" sz="2400" dirty="0" smtClean="0">
                <a:latin typeface="Bookman Old Style" pitchFamily="18" charset="0"/>
              </a:rPr>
              <a:t>published in 1836 in the periodical </a:t>
            </a:r>
            <a:r>
              <a:rPr lang="en-US" sz="2400" dirty="0" err="1" smtClean="0">
                <a:latin typeface="Bookman Old Style" pitchFamily="18" charset="0"/>
              </a:rPr>
              <a:t>Historisch—Politische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Zeitschrift</a:t>
            </a:r>
            <a:endParaRPr lang="en-US" sz="2400" dirty="0" smtClean="0">
              <a:latin typeface="Bookman Old Style" pitchFamily="18" charset="0"/>
            </a:endParaRPr>
          </a:p>
          <a:p>
            <a:pPr marL="514350" indent="-514350">
              <a:buNone/>
            </a:pPr>
            <a:endParaRPr lang="en-US" sz="2400" i="1" dirty="0" smtClean="0">
              <a:latin typeface="Bookman Old Style" pitchFamily="18" charset="0"/>
            </a:endParaRPr>
          </a:p>
          <a:p>
            <a:pPr marL="514350" indent="-514350">
              <a:buNone/>
            </a:pPr>
            <a:endParaRPr lang="en-US" sz="2400" dirty="0" smtClean="0">
              <a:latin typeface="Bookman Old Style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Bookman Old Style" pitchFamily="18" charset="0"/>
            </a:endParaRPr>
          </a:p>
          <a:p>
            <a:pPr marL="514350" indent="-514350">
              <a:buAutoNum type="arabicPeriod"/>
            </a:pPr>
            <a:endParaRPr lang="en-US" sz="2800" dirty="0" smtClean="0">
              <a:latin typeface="Bookman Old Style" pitchFamily="18" charset="0"/>
            </a:endParaRPr>
          </a:p>
          <a:p>
            <a:pPr>
              <a:buNone/>
            </a:pP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6324600" cy="457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Bookman Old Style" pitchFamily="18" charset="0"/>
              </a:rPr>
              <a:t>His Contribution to Historical Research</a:t>
            </a:r>
            <a:endParaRPr lang="en-US" sz="24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 fontScale="40000" lnSpcReduction="20000"/>
          </a:bodyPr>
          <a:lstStyle/>
          <a:p>
            <a:pPr marL="514350" indent="-514350">
              <a:buAutoNum type="arabicPeriod"/>
            </a:pPr>
            <a:r>
              <a:rPr lang="en-US" sz="6000" dirty="0" smtClean="0">
                <a:latin typeface="Bookman Old Style" pitchFamily="18" charset="0"/>
              </a:rPr>
              <a:t>Ranke’s </a:t>
            </a:r>
            <a:r>
              <a:rPr lang="en-US" sz="6000" dirty="0" smtClean="0">
                <a:latin typeface="Bookman Old Style" pitchFamily="18" charset="0"/>
              </a:rPr>
              <a:t>most important innovation was the introduction of a critical </a:t>
            </a:r>
            <a:r>
              <a:rPr lang="en-US" sz="6000" dirty="0" smtClean="0">
                <a:latin typeface="Bookman Old Style" pitchFamily="18" charset="0"/>
              </a:rPr>
              <a:t>historical </a:t>
            </a:r>
            <a:r>
              <a:rPr lang="en-US" sz="6000" dirty="0" smtClean="0">
                <a:latin typeface="Bookman Old Style" pitchFamily="18" charset="0"/>
              </a:rPr>
              <a:t>method </a:t>
            </a:r>
            <a:endParaRPr lang="en-US" sz="6000" dirty="0" smtClean="0">
              <a:latin typeface="Bookman Old Style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6000" dirty="0" smtClean="0">
                <a:latin typeface="Bookman Old Style" pitchFamily="18" charset="0"/>
              </a:rPr>
              <a:t>He </a:t>
            </a:r>
            <a:r>
              <a:rPr lang="en-US" sz="6000" dirty="0" smtClean="0">
                <a:latin typeface="Bookman Old Style" pitchFamily="18" charset="0"/>
              </a:rPr>
              <a:t>established that the materials from which the historian should construct his history ought to be, wherever possible, documentary sources </a:t>
            </a:r>
            <a:r>
              <a:rPr lang="en-US" sz="6000" dirty="0" smtClean="0">
                <a:latin typeface="Bookman Old Style" pitchFamily="18" charset="0"/>
              </a:rPr>
              <a:t>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6000" dirty="0" smtClean="0">
                <a:latin typeface="Bookman Old Style" pitchFamily="18" charset="0"/>
              </a:rPr>
              <a:t>Serious </a:t>
            </a:r>
            <a:r>
              <a:rPr lang="en-US" sz="6000" dirty="0" smtClean="0">
                <a:latin typeface="Bookman Old Style" pitchFamily="18" charset="0"/>
              </a:rPr>
              <a:t>history ought to be based on archival research and the large-scale publications of documentary source materials that were started in the nineteenth century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6000" dirty="0" smtClean="0">
                <a:latin typeface="Bookman Old Style" pitchFamily="18" charset="0"/>
              </a:rPr>
              <a:t>The methodological </a:t>
            </a:r>
            <a:r>
              <a:rPr lang="en-US" sz="6000" dirty="0" smtClean="0">
                <a:latin typeface="Bookman Old Style" pitchFamily="18" charset="0"/>
              </a:rPr>
              <a:t>innovation sprang from Ranke’s general notions about the task of the historian: “</a:t>
            </a:r>
            <a:r>
              <a:rPr lang="en-US" sz="6000" b="1" dirty="0" smtClean="0">
                <a:latin typeface="Bookman Old Style" pitchFamily="18" charset="0"/>
              </a:rPr>
              <a:t>to show what actually happened</a:t>
            </a:r>
            <a:r>
              <a:rPr lang="en-US" sz="6000" dirty="0" smtClean="0">
                <a:latin typeface="Bookman Old Style" pitchFamily="18" charset="0"/>
              </a:rPr>
              <a:t>”</a:t>
            </a:r>
            <a:endParaRPr lang="en-US" sz="6000" dirty="0" smtClean="0">
              <a:latin typeface="Bookman Old Style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6000" dirty="0" smtClean="0">
                <a:latin typeface="Bookman Old Style" pitchFamily="18" charset="0"/>
              </a:rPr>
              <a:t>History became an academic subject that required specialized training, and archival research and the editing of source materials became a great part of the activity of a historian</a:t>
            </a:r>
            <a:r>
              <a:rPr lang="en-US" sz="6000" dirty="0" smtClean="0">
                <a:latin typeface="Bookman Old Style" pitchFamily="18" charset="0"/>
              </a:rPr>
              <a:t>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6000" dirty="0" smtClean="0">
                <a:latin typeface="Bookman Old Style" pitchFamily="18" charset="0"/>
              </a:rPr>
              <a:t>his </a:t>
            </a:r>
            <a:r>
              <a:rPr lang="en-US" sz="6000" dirty="0" smtClean="0">
                <a:latin typeface="Bookman Old Style" pitchFamily="18" charset="0"/>
              </a:rPr>
              <a:t>views and methods </a:t>
            </a:r>
            <a:r>
              <a:rPr lang="en-US" sz="6000" dirty="0" smtClean="0">
                <a:latin typeface="Bookman Old Style" pitchFamily="18" charset="0"/>
              </a:rPr>
              <a:t>were a decisive factor in “professionalizing” </a:t>
            </a:r>
            <a:r>
              <a:rPr lang="en-US" sz="6000" dirty="0" smtClean="0">
                <a:latin typeface="Bookman Old Style" pitchFamily="18" charset="0"/>
              </a:rPr>
              <a:t>history</a:t>
            </a:r>
            <a:endParaRPr lang="en-US" sz="6000" dirty="0" smtClean="0">
              <a:latin typeface="Bookman Old Style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endParaRPr lang="en-US" sz="2000" dirty="0" smtClean="0"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Bookman Old Style" pitchFamily="18" charset="0"/>
              </a:rPr>
              <a:t> </a:t>
            </a:r>
            <a:endParaRPr lang="en-US" sz="2400" dirty="0" smtClean="0">
              <a:latin typeface="Bookman Old Style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148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Leopold von Ranke</vt:lpstr>
      <vt:lpstr>Slide 2</vt:lpstr>
      <vt:lpstr>His Work</vt:lpstr>
      <vt:lpstr>His Contribution to Historical Research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Leopold von Ranke</dc:title>
  <dc:creator/>
  <cp:lastModifiedBy>sjc</cp:lastModifiedBy>
  <cp:revision>7</cp:revision>
  <dcterms:created xsi:type="dcterms:W3CDTF">2006-08-16T00:00:00Z</dcterms:created>
  <dcterms:modified xsi:type="dcterms:W3CDTF">2014-09-30T12:24:08Z</dcterms:modified>
</cp:coreProperties>
</file>